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</p:sldMasterIdLst>
  <p:notesMasterIdLst>
    <p:notesMasterId r:id="rId13"/>
  </p:notesMasterIdLst>
  <p:handoutMasterIdLst>
    <p:handoutMasterId r:id="rId14"/>
  </p:handoutMasterIdLst>
  <p:sldIdLst>
    <p:sldId id="265" r:id="rId2"/>
    <p:sldId id="299" r:id="rId3"/>
    <p:sldId id="300" r:id="rId4"/>
    <p:sldId id="309" r:id="rId5"/>
    <p:sldId id="310" r:id="rId6"/>
    <p:sldId id="311" r:id="rId7"/>
    <p:sldId id="312" r:id="rId8"/>
    <p:sldId id="313" r:id="rId9"/>
    <p:sldId id="314" r:id="rId10"/>
    <p:sldId id="315" r:id="rId11"/>
    <p:sldId id="316" r:id="rId12"/>
  </p:sldIdLst>
  <p:sldSz cx="9144000" cy="6858000" type="screen4x3"/>
  <p:notesSz cx="6794500" cy="99187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/>
        <a:ea typeface="굴림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/>
        <a:ea typeface="굴림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/>
        <a:ea typeface="굴림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/>
        <a:ea typeface="굴림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/>
        <a:ea typeface="굴림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/>
        <a:ea typeface="굴림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/>
        <a:ea typeface="굴림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/>
        <a:ea typeface="굴림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/>
        <a:ea typeface="굴림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3">
          <p15:clr>
            <a:srgbClr val="A4A3A4"/>
          </p15:clr>
        </p15:guide>
        <p15:guide id="2" pos="2139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23" initials="1" lastIdx="1" clrIdx="0">
    <p:extLst>
      <p:ext uri="{19B8F6BF-5375-455C-9EA6-DF929625EA0E}">
        <p15:presenceInfo xmlns:p15="http://schemas.microsoft.com/office/powerpoint/2012/main" userId="123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0" autoAdjust="0"/>
    <p:restoredTop sz="98120" autoAdjust="0"/>
  </p:normalViewPr>
  <p:slideViewPr>
    <p:cSldViewPr>
      <p:cViewPr varScale="1">
        <p:scale>
          <a:sx n="111" d="100"/>
          <a:sy n="111" d="100"/>
        </p:scale>
        <p:origin x="1866" y="108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7" d="100"/>
          <a:sy n="77" d="100"/>
        </p:scale>
        <p:origin x="-3258" y="-84"/>
      </p:cViewPr>
      <p:guideLst>
        <p:guide orient="horz" pos="3123"/>
        <p:guide pos="21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26T20:43:20.186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13A278E-B9E7-442C-B0E7-CB931D4DDE91}" type="datetime1">
              <a:rPr lang="ko-KR" altLang="en-US"/>
              <a:pPr>
                <a:defRPr/>
              </a:pPr>
              <a:t>2022-12-27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CBF913E-B4C3-4830-BE08-40334BFBB89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0D9DCF9-B929-45CF-B776-11EA147BFFEF}" type="datetime1">
              <a:rPr lang="ko-KR" altLang="en-US"/>
              <a:pPr>
                <a:defRPr/>
              </a:pPr>
              <a:t>2022-12-27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17575" y="744538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288" y="4711105"/>
            <a:ext cx="5435924" cy="446365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67237EF-CB28-4A1F-A774-C605C5FEFCB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2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11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469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3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4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5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781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6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096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7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943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8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690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9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854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81F88657-BB41-4B95-9545-959B090C6115}" type="slidenum">
              <a:rPr lang="en-US" altLang="en-US">
                <a:solidFill>
                  <a:prstClr val="black"/>
                </a:solidFill>
              </a:rPr>
              <a:pPr lvl="0">
                <a:defRPr/>
              </a:pPr>
              <a:t>10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33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38" t="67679" r="51712"/>
          <a:stretch/>
        </p:blipFill>
        <p:spPr>
          <a:xfrm>
            <a:off x="0" y="16462"/>
            <a:ext cx="9144000" cy="6841538"/>
          </a:xfrm>
          <a:prstGeom prst="rect">
            <a:avLst/>
          </a:prstGeom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3929066"/>
            <a:ext cx="8858312" cy="228601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pic>
        <p:nvPicPr>
          <p:cNvPr id="10" name="Picture 162" descr="Untitled-2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642938"/>
            <a:ext cx="2944813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2"/>
          <p:cNvSpPr txBox="1"/>
          <p:nvPr userDrawn="1"/>
        </p:nvSpPr>
        <p:spPr>
          <a:xfrm>
            <a:off x="214282" y="785775"/>
            <a:ext cx="2500330" cy="121444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Line 173"/>
          <p:cNvSpPr>
            <a:spLocks noChangeShapeType="1"/>
          </p:cNvSpPr>
          <p:nvPr userDrawn="1"/>
        </p:nvSpPr>
        <p:spPr bwMode="auto">
          <a:xfrm>
            <a:off x="3238500" y="2500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3" name="Line 174"/>
          <p:cNvSpPr>
            <a:spLocks noChangeShapeType="1"/>
          </p:cNvSpPr>
          <p:nvPr userDrawn="1"/>
        </p:nvSpPr>
        <p:spPr bwMode="auto">
          <a:xfrm>
            <a:off x="3238500" y="19288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4" name="Line 175"/>
          <p:cNvSpPr>
            <a:spLocks noChangeShapeType="1"/>
          </p:cNvSpPr>
          <p:nvPr userDrawn="1"/>
        </p:nvSpPr>
        <p:spPr bwMode="auto">
          <a:xfrm>
            <a:off x="3238500" y="1357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5" name="Line 173"/>
          <p:cNvSpPr>
            <a:spLocks noChangeShapeType="1"/>
          </p:cNvSpPr>
          <p:nvPr userDrawn="1"/>
        </p:nvSpPr>
        <p:spPr bwMode="auto">
          <a:xfrm>
            <a:off x="3244850" y="3000375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6" name="Line 173"/>
          <p:cNvSpPr>
            <a:spLocks noChangeShapeType="1"/>
          </p:cNvSpPr>
          <p:nvPr userDrawn="1"/>
        </p:nvSpPr>
        <p:spPr bwMode="auto">
          <a:xfrm>
            <a:off x="3214688" y="35718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7" name="Line 173"/>
          <p:cNvSpPr>
            <a:spLocks noChangeShapeType="1"/>
          </p:cNvSpPr>
          <p:nvPr userDrawn="1"/>
        </p:nvSpPr>
        <p:spPr bwMode="auto">
          <a:xfrm>
            <a:off x="3214688" y="41433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8" name="Line 173"/>
          <p:cNvSpPr>
            <a:spLocks noChangeShapeType="1"/>
          </p:cNvSpPr>
          <p:nvPr userDrawn="1"/>
        </p:nvSpPr>
        <p:spPr bwMode="auto">
          <a:xfrm>
            <a:off x="3214688" y="4643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9" name="Line 173"/>
          <p:cNvSpPr>
            <a:spLocks noChangeShapeType="1"/>
          </p:cNvSpPr>
          <p:nvPr userDrawn="1"/>
        </p:nvSpPr>
        <p:spPr bwMode="auto">
          <a:xfrm>
            <a:off x="3214688" y="52149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0" name="Line 173"/>
          <p:cNvSpPr>
            <a:spLocks noChangeShapeType="1"/>
          </p:cNvSpPr>
          <p:nvPr userDrawn="1"/>
        </p:nvSpPr>
        <p:spPr bwMode="auto">
          <a:xfrm>
            <a:off x="3214688" y="5786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3"/>
          </p:nvPr>
        </p:nvSpPr>
        <p:spPr>
          <a:xfrm>
            <a:off x="3214678" y="928670"/>
            <a:ext cx="5429288" cy="2723823"/>
          </a:xfr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4"/>
          </p:nvPr>
        </p:nvSpPr>
        <p:spPr>
          <a:xfrm>
            <a:off x="214282" y="785795"/>
            <a:ext cx="2500330" cy="1214446"/>
          </a:xfrm>
        </p:spPr>
        <p:txBody>
          <a:bodyPr anchor="ctr">
            <a:noAutofit/>
          </a:bodyPr>
          <a:lstStyle>
            <a:lvl1pPr marL="0" algn="ctr" defTabSz="914400" rtl="0" eaLnBrk="1" latinLnBrk="0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22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4A91FC48-8A96-4FB9-BA72-0388FB2898FB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5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6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642918"/>
            <a:ext cx="8858312" cy="5643602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0BDF5A50-FEA7-4531-911E-E701FBDB2E78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+거버닝메시지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1500174"/>
            <a:ext cx="8858312" cy="4786346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142906" y="642918"/>
            <a:ext cx="8858250" cy="785818"/>
          </a:xfrm>
          <a:noFill/>
        </p:spPr>
        <p:txBody>
          <a:bodyPr rtlCol="0" anchor="ctr">
            <a:noAutofit/>
          </a:bodyPr>
          <a:lstStyle>
            <a:lvl1pPr marL="0" algn="l" defTabSz="914400" rtl="0" eaLnBrk="1" latinLnBrk="0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1pPr>
            <a:lvl2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2pPr>
            <a:lvl3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1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4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C5DA1DBC-530B-4A1B-90B7-596FC5C9C29E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흐름기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흐름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흐름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흐름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3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AFD3DC40-532E-4519-8D87-A2DAC8F7E3B1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1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18ACF31E-6D26-48BF-ABB1-B7583F89092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242093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운영 정책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46228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1" name="Rectangle 45"/>
          <p:cNvSpPr>
            <a:spLocks noChangeArrowheads="1"/>
          </p:cNvSpPr>
          <p:nvPr userDrawn="1"/>
        </p:nvSpPr>
        <p:spPr bwMode="auto">
          <a:xfrm>
            <a:off x="7215188" y="35560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참고 </a:t>
            </a:r>
            <a:r>
              <a:rPr kumimoji="0" lang="en-US" altLang="ko-KR" sz="1000" b="1">
                <a:latin typeface="+mn-lt"/>
                <a:ea typeface="+mn-ea"/>
              </a:rPr>
              <a:t>URL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727147"/>
            <a:ext cx="1872000" cy="76519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0" name="표 개체 틀 19"/>
          <p:cNvSpPr>
            <a:spLocks noGrp="1"/>
          </p:cNvSpPr>
          <p:nvPr>
            <p:ph type="tbl" sz="quarter" idx="13"/>
          </p:nvPr>
        </p:nvSpPr>
        <p:spPr>
          <a:xfrm>
            <a:off x="7215206" y="4934040"/>
            <a:ext cx="1872000" cy="178110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41" name="텍스트 개체 틀 12"/>
          <p:cNvSpPr>
            <a:spLocks noGrp="1"/>
          </p:cNvSpPr>
          <p:nvPr>
            <p:ph type="body" sz="quarter" idx="14"/>
          </p:nvPr>
        </p:nvSpPr>
        <p:spPr>
          <a:xfrm>
            <a:off x="7215332" y="3862474"/>
            <a:ext cx="1872000" cy="688752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1688884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6051588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784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지막장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0" descr="20%"/>
          <p:cNvSpPr>
            <a:spLocks noChangeArrowheads="1"/>
          </p:cNvSpPr>
          <p:nvPr userDrawn="1"/>
        </p:nvSpPr>
        <p:spPr bwMode="auto">
          <a:xfrm>
            <a:off x="142875" y="2928938"/>
            <a:ext cx="8858250" cy="1000125"/>
          </a:xfrm>
          <a:prstGeom prst="rect">
            <a:avLst/>
          </a:prstGeom>
          <a:pattFill prst="pct20">
            <a:fgClr>
              <a:srgbClr val="B2B2B2"/>
            </a:fgClr>
            <a:bgClr>
              <a:schemeClr val="bg1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ko-KR" sz="3200" dirty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+mn-lt"/>
              <a:ea typeface="+mn-ea"/>
            </a:endParaRPr>
          </a:p>
        </p:txBody>
      </p:sp>
      <p:pic>
        <p:nvPicPr>
          <p:cNvPr id="5" name="Picture 84" descr="logo_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429250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7" name="Text Box 69"/>
          <p:cNvSpPr txBox="1">
            <a:spLocks noChangeArrowheads="1"/>
          </p:cNvSpPr>
          <p:nvPr userDrawn="1"/>
        </p:nvSpPr>
        <p:spPr bwMode="auto">
          <a:xfrm>
            <a:off x="6286500" y="276225"/>
            <a:ext cx="2474913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8" name="Picture 86" descr="Untitled-7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8713" y="142875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3200" b="1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5857892"/>
            <a:ext cx="8858312" cy="85725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Click to edit Master subtitle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C10B129-34A8-46F2-9132-64C4A0AD0CBF}" type="datetime1">
              <a:rPr lang="ko-KR" altLang="en-US"/>
              <a:pPr>
                <a:defRPr/>
              </a:pPr>
              <a:t>2022-12-27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19442C-89ED-482C-B5AD-D703B4610EA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77" r:id="rId8"/>
    <p:sldLayoutId id="2147483664" r:id="rId9"/>
  </p:sldLayoutIdLst>
  <p:hf hdr="0" ftr="0" dt="0"/>
  <p:txStyles>
    <p:titleStyle>
      <a:lvl1pPr algn="ctr" rtl="0" fontAlgn="base" latinLnBrk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2856"/>
            <a:ext cx="9144000" cy="1796210"/>
          </a:xfrm>
          <a:solidFill>
            <a:schemeClr val="bg2"/>
          </a:solidFill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altLang="ko-KR" sz="2800">
                <a:latin typeface="나눔스퀘어 ExtraBold"/>
                <a:ea typeface="나눔스퀘어 ExtraBold"/>
              </a:rPr>
              <a:t/>
            </a:r>
            <a:br>
              <a:rPr lang="en-US" altLang="ko-KR" sz="2800">
                <a:latin typeface="나눔스퀘어 ExtraBold"/>
                <a:ea typeface="나눔스퀘어 ExtraBold"/>
              </a:rPr>
            </a:br>
            <a:r>
              <a:rPr lang="ko-KR" altLang="en-US" sz="2800">
                <a:latin typeface="나눔스퀘어 ExtraBold"/>
                <a:ea typeface="나눔스퀘어 ExtraBold"/>
              </a:rPr>
              <a:t>화면 설계서</a:t>
            </a:r>
            <a:br>
              <a:rPr lang="ko-KR" altLang="en-US" sz="2800">
                <a:latin typeface="나눔스퀘어 ExtraBold"/>
                <a:ea typeface="나눔스퀘어 ExtraBold"/>
              </a:rPr>
            </a:br>
            <a:r>
              <a:rPr lang="ko-KR" altLang="en-US" sz="2800">
                <a:latin typeface="나눔스퀘어 ExtraBold"/>
                <a:ea typeface="나눔스퀘어 ExtraBold"/>
              </a:rPr>
              <a:t>과제명</a:t>
            </a:r>
            <a:r>
              <a:rPr lang="en-US" altLang="ko-KR" sz="2800">
                <a:latin typeface="나눔스퀘어 ExtraBold"/>
                <a:ea typeface="나눔스퀘어 ExtraBold"/>
              </a:rPr>
              <a:t/>
            </a:r>
            <a:br>
              <a:rPr lang="en-US" altLang="ko-KR" sz="2800">
                <a:latin typeface="나눔스퀘어 ExtraBold"/>
                <a:ea typeface="나눔스퀘어 ExtraBold"/>
              </a:rPr>
            </a:br>
            <a:endParaRPr lang="en-US" altLang="ko-KR" sz="2800">
              <a:latin typeface="나눔스퀘어 ExtraBold"/>
              <a:ea typeface="나눔스퀘어 ExtraBold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endParaRPr lang="en-US" altLang="ko-KR" sz="2800" b="1">
              <a:solidFill>
                <a:schemeClr val="tx1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2000" b="1">
                <a:solidFill>
                  <a:schemeClr val="tx1"/>
                </a:solidFill>
                <a:latin typeface="나눔스퀘어 ExtraBold"/>
                <a:ea typeface="나눔스퀘어 ExtraBold"/>
              </a:rPr>
              <a:t>2022.12.00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7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페이지 상단 네비게이션 바 </a:t>
            </a:r>
            <a:r>
              <a:rPr lang="en-US" altLang="ko-KR" sz="700" dirty="0">
                <a:latin typeface="나눔스퀘어"/>
                <a:ea typeface="나눔스퀘어"/>
              </a:rPr>
              <a:t>ranking </a:t>
            </a:r>
            <a:r>
              <a:rPr lang="ko-KR" altLang="en-US" sz="700" dirty="0">
                <a:latin typeface="나눔스퀘어"/>
                <a:ea typeface="나눔스퀘어"/>
              </a:rPr>
              <a:t>을 누르면 랭킹영화 서브페이지로 이동한다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랭킹점수 </a:t>
            </a:r>
            <a:r>
              <a:rPr lang="ko-KR" altLang="en-US" sz="700" dirty="0" err="1">
                <a:latin typeface="나눔스퀘어"/>
                <a:ea typeface="나눔스퀘어"/>
              </a:rPr>
              <a:t>높은순으로</a:t>
            </a:r>
            <a:r>
              <a:rPr lang="ko-KR" altLang="en-US" sz="700" dirty="0">
                <a:latin typeface="나눔스퀘어"/>
                <a:ea typeface="나눔스퀘어"/>
              </a:rPr>
              <a:t> 영화를 추천한다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69781306"/>
              </p:ext>
            </p:extLst>
          </p:nvPr>
        </p:nvGraphicFramePr>
        <p:xfrm>
          <a:off x="7215188" y="4143375"/>
          <a:ext cx="1893316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메인 페이지 상단에 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Ranking 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버튼을 누르면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랭킹영화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추천 페이지로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랭킹점수가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높은순으로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추천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Ranking </a:t>
            </a:r>
            <a:r>
              <a:rPr kumimoji="0" lang="ko-KR" altLang="en-US" dirty="0">
                <a:latin typeface="나눔스퀘어"/>
                <a:ea typeface="나눔스퀘어"/>
              </a:rPr>
              <a:t>추천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3"/>
            <a:ext cx="6588224" cy="4176464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3196917" y="940100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403648" y="2132856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973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>
          <a:xfrm>
            <a:off x="5444646" y="0"/>
            <a:ext cx="1071570" cy="273026"/>
          </a:xfrm>
        </p:spPr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8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페이지 상단 네비게이션 바 </a:t>
            </a:r>
            <a:r>
              <a:rPr lang="en-US" altLang="ko-KR" sz="700" dirty="0">
                <a:latin typeface="나눔스퀘어"/>
                <a:ea typeface="나눔스퀘어"/>
              </a:rPr>
              <a:t>board </a:t>
            </a:r>
            <a:r>
              <a:rPr lang="ko-KR" altLang="en-US" sz="700" dirty="0">
                <a:latin typeface="나눔스퀘어"/>
                <a:ea typeface="나눔스퀘어"/>
              </a:rPr>
              <a:t>버튼을 </a:t>
            </a:r>
            <a:r>
              <a:rPr lang="ko-KR" altLang="en-US" sz="700" dirty="0" err="1">
                <a:latin typeface="나눔스퀘어"/>
                <a:ea typeface="나눔스퀘어"/>
              </a:rPr>
              <a:t>누를시</a:t>
            </a:r>
            <a:r>
              <a:rPr lang="ko-KR" altLang="en-US" sz="700" dirty="0">
                <a:latin typeface="나눔스퀘어"/>
                <a:ea typeface="나눔스퀘어"/>
              </a:rPr>
              <a:t> 해당 페이지로 이동</a:t>
            </a:r>
            <a:endParaRPr lang="en-US" altLang="ko-KR" sz="700" dirty="0">
              <a:latin typeface="나눔스퀘어"/>
              <a:ea typeface="나눔스퀘어"/>
            </a:endParaRP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글작성을 통하여 게시글 작성이 가능하다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675421278"/>
              </p:ext>
            </p:extLst>
          </p:nvPr>
        </p:nvGraphicFramePr>
        <p:xfrm>
          <a:off x="7215188" y="4143375"/>
          <a:ext cx="1893316" cy="141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Board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버튼을 클릭 시 게시판 페이지로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글작성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버튼을 통하여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게시글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작성 가능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게시판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5" name="그림 4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59" y="1340768"/>
            <a:ext cx="6048672" cy="3816424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3707904" y="1061842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344111" y="1946353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14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제목 1"/>
          <p:cNvSpPr txBox="1"/>
          <p:nvPr/>
        </p:nvSpPr>
        <p:spPr>
          <a:xfrm>
            <a:off x="0" y="5745"/>
            <a:ext cx="9144000" cy="596675"/>
          </a:xfrm>
          <a:prstGeom prst="rect">
            <a:avLst/>
          </a:prstGeom>
          <a:solidFill>
            <a:schemeClr val="bg2"/>
          </a:solidFill>
          <a:ln w="9525">
            <a:noFill/>
            <a:miter/>
          </a:ln>
        </p:spPr>
        <p:txBody>
          <a:bodyPr vert="horz" wrap="square" lIns="91440" tIns="45720" rIns="91440" bIns="45720" anchor="ctr" anchorCtr="0">
            <a:prstTxWarp prst="textNoShape">
              <a:avLst/>
            </a:prstTxWarp>
            <a:normAutofit fontScale="70000" lnSpcReduction="20000"/>
          </a:bodyPr>
          <a:lstStyle>
            <a:lvl1pPr algn="l" rtl="0" fontAlgn="base" latinLnBrk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00FF"/>
                </a:solidFill>
                <a:effectLst/>
                <a:latin typeface="+mj-lt"/>
                <a:ea typeface="+mj-ea"/>
                <a:cs typeface="+mj-cs"/>
              </a:defRPr>
            </a:lvl1pPr>
            <a:lvl2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2pPr>
            <a:lvl3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3pPr>
            <a:lvl4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4pPr>
            <a:lvl5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9pPr>
          </a:lstStyle>
          <a:p>
            <a:pPr lvl="0">
              <a:defRPr/>
            </a:pPr>
            <a:r>
              <a:rPr kumimoji="0" lang="en-US" altLang="ko-KR" sz="2800"/>
              <a:t/>
            </a:r>
            <a:br>
              <a:rPr kumimoji="0" lang="en-US" altLang="ko-KR" sz="2800"/>
            </a:br>
            <a:endParaRPr kumimoji="0" lang="ko-KR" altLang="en-US" sz="2800"/>
          </a:p>
        </p:txBody>
      </p:sp>
      <p:sp>
        <p:nvSpPr>
          <p:cNvPr id="33" name="제목 32"/>
          <p:cNvSpPr>
            <a:spLocks noGrp="1"/>
          </p:cNvSpPr>
          <p:nvPr>
            <p:ph type="title"/>
          </p:nvPr>
        </p:nvSpPr>
        <p:spPr>
          <a:xfrm>
            <a:off x="142844" y="44624"/>
            <a:ext cx="6357982" cy="50006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>
                <a:latin typeface="나눔스퀘어 ExtraBold"/>
                <a:ea typeface="나눔스퀘어 ExtraBold"/>
              </a:rPr>
              <a:t>서비스 흐름도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C518CC33-6E2E-4EAA-B8D3-F72194D6DF31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 lvl="0">
                <a:defRPr/>
              </a:pPr>
              <a:t>2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394"/>
            <a:ext cx="9144000" cy="596721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1"/>
          <p:cNvSpPr txBox="1"/>
          <p:nvPr/>
        </p:nvSpPr>
        <p:spPr>
          <a:xfrm>
            <a:off x="0" y="5745"/>
            <a:ext cx="9144000" cy="596675"/>
          </a:xfrm>
          <a:prstGeom prst="rect">
            <a:avLst/>
          </a:prstGeom>
          <a:solidFill>
            <a:schemeClr val="bg2"/>
          </a:solidFill>
          <a:ln w="9525">
            <a:noFill/>
            <a:miter/>
          </a:ln>
        </p:spPr>
        <p:txBody>
          <a:bodyPr vert="horz" wrap="square" lIns="91440" tIns="45720" rIns="91440" bIns="45720" anchor="ctr" anchorCtr="0">
            <a:prstTxWarp prst="textNoShape">
              <a:avLst/>
            </a:prstTxWarp>
            <a:normAutofit fontScale="70000" lnSpcReduction="20000"/>
          </a:bodyPr>
          <a:lstStyle>
            <a:lvl1pPr algn="l" rtl="0" fontAlgn="base" latinLnBrk="0">
              <a:spcBef>
                <a:spcPct val="0"/>
              </a:spcBef>
              <a:spcAft>
                <a:spcPct val="0"/>
              </a:spcAft>
              <a:defRPr sz="2000" b="1" kern="1200">
                <a:solidFill>
                  <a:srgbClr val="0000FF"/>
                </a:solidFill>
                <a:effectLst/>
                <a:latin typeface="+mj-lt"/>
                <a:ea typeface="+mj-ea"/>
                <a:cs typeface="+mj-cs"/>
              </a:defRPr>
            </a:lvl1pPr>
            <a:lvl2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2pPr>
            <a:lvl3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3pPr>
            <a:lvl4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4pPr>
            <a:lvl5pPr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맑은 고딕"/>
                <a:ea typeface="맑은 고딕"/>
              </a:defRPr>
            </a:lvl9pPr>
          </a:lstStyle>
          <a:p>
            <a:pPr lvl="0">
              <a:defRPr/>
            </a:pPr>
            <a:r>
              <a:rPr kumimoji="0" lang="en-US" altLang="ko-KR" sz="2800"/>
              <a:t/>
            </a:r>
            <a:br>
              <a:rPr kumimoji="0" lang="en-US" altLang="ko-KR" sz="2800"/>
            </a:br>
            <a:endParaRPr kumimoji="0" lang="ko-KR" altLang="en-US" sz="280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42844" y="48614"/>
            <a:ext cx="6357982" cy="500066"/>
          </a:xfrm>
        </p:spPr>
        <p:txBody>
          <a:bodyPr/>
          <a:lstStyle/>
          <a:p>
            <a:pPr lvl="0">
              <a:defRPr/>
            </a:pPr>
            <a:r>
              <a:rPr lang="ko-KR" altLang="en-US">
                <a:latin typeface="나눔스퀘어 ExtraBold"/>
                <a:ea typeface="나눔스퀘어 ExtraBold"/>
              </a:rPr>
              <a:t>메뉴구성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>
          <a:xfrm>
            <a:off x="142875" y="6376243"/>
            <a:ext cx="8858250" cy="365125"/>
          </a:xfrm>
        </p:spPr>
        <p:txBody>
          <a:bodyPr/>
          <a:lstStyle/>
          <a:p>
            <a:pPr lvl="0">
              <a:defRPr/>
            </a:pPr>
            <a:fld id="{C518CC33-6E2E-4EAA-B8D3-F72194D6DF31}" type="slidenum">
              <a:rPr lang="en-US" altLang="en-US">
                <a:solidFill>
                  <a:prstClr val="black">
                    <a:tint val="75000"/>
                  </a:prstClr>
                </a:solidFill>
              </a:rPr>
              <a:pPr lvl="0">
                <a:defRPr/>
              </a:pPr>
              <a:t>3</a:t>
            </a:fld>
            <a:endParaRPr lang="en-US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715194" y="145413"/>
            <a:ext cx="1251250" cy="306467"/>
          </a:xfrm>
          <a:prstGeom prst="roundRect">
            <a:avLst>
              <a:gd name="adj" fmla="val 16667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>
                <a:solidFill>
                  <a:srgbClr val="C00000"/>
                </a:solidFill>
                <a:latin typeface="나눔스퀘어"/>
                <a:ea typeface="나눔스퀘어"/>
              </a:rPr>
              <a:t>Confidential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03848" y="980728"/>
            <a:ext cx="2736304" cy="57606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>
                <a:solidFill>
                  <a:schemeClr val="bg1"/>
                </a:solidFill>
              </a:rPr>
              <a:t>AI Project</a:t>
            </a:r>
            <a:endParaRPr lang="ko-KR" altLang="en-US" sz="15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3996" y="868650"/>
            <a:ext cx="2252949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sz="2000" b="1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Menu Structure</a:t>
            </a:r>
            <a:endParaRPr lang="ko-KR" altLang="en-US" sz="2000" b="1" dirty="0">
              <a:ln w="0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2980" y="2049579"/>
            <a:ext cx="2312677" cy="2877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441586" y="2053391"/>
            <a:ext cx="2312677" cy="2869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MBTI </a:t>
            </a:r>
            <a:r>
              <a:rPr lang="ko-KR" altLang="en-US" sz="1000" dirty="0">
                <a:solidFill>
                  <a:schemeClr val="bg1"/>
                </a:solidFill>
              </a:rPr>
              <a:t>추천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584566" y="3855665"/>
            <a:ext cx="2312674" cy="2869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개발자 추천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300192" y="2039723"/>
            <a:ext cx="2312677" cy="2869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Weather </a:t>
            </a:r>
            <a:r>
              <a:rPr lang="ko-KR" altLang="en-US" sz="1000" dirty="0">
                <a:solidFill>
                  <a:schemeClr val="bg1"/>
                </a:solidFill>
              </a:rPr>
              <a:t>추천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3441585" y="3859391"/>
            <a:ext cx="2312677" cy="2869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Ranking </a:t>
            </a:r>
            <a:r>
              <a:rPr lang="ko-KR" altLang="en-US" sz="1000" dirty="0">
                <a:solidFill>
                  <a:schemeClr val="bg1"/>
                </a:solidFill>
              </a:rPr>
              <a:t>추천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292633" y="3853063"/>
            <a:ext cx="2308728" cy="2869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</a:rPr>
              <a:t>게시판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6152" y="2391501"/>
            <a:ext cx="2309502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회원가입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95981" y="4263031"/>
            <a:ext cx="2305379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생성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5981" y="2391501"/>
            <a:ext cx="2312677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현재 위치 정보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03537" y="2750144"/>
            <a:ext cx="2312677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현재 온도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03537" y="3130502"/>
            <a:ext cx="2312677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현재 날씨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41585" y="2391501"/>
            <a:ext cx="2312677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영화 추천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82980" y="4226015"/>
            <a:ext cx="2322842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영화 추천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45534" y="4240187"/>
            <a:ext cx="2308728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영화 추천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07487" y="4635846"/>
            <a:ext cx="2308727" cy="24622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tx2"/>
                </a:solidFill>
                <a:latin typeface="+mn-lt"/>
              </a:rPr>
              <a:t>리스트 </a:t>
            </a:r>
          </a:p>
        </p:txBody>
      </p:sp>
      <p:cxnSp>
        <p:nvCxnSpPr>
          <p:cNvPr id="23" name="직선 연결선 22"/>
          <p:cNvCxnSpPr/>
          <p:nvPr/>
        </p:nvCxnSpPr>
        <p:spPr>
          <a:xfrm flipV="1">
            <a:off x="1619672" y="1700808"/>
            <a:ext cx="0" cy="28803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1619672" y="1700808"/>
            <a:ext cx="5832648" cy="0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7452320" y="1700808"/>
            <a:ext cx="0" cy="28803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7" name="직선 연결선 26"/>
          <p:cNvCxnSpPr>
            <a:stCxn id="6" idx="2"/>
          </p:cNvCxnSpPr>
          <p:nvPr/>
        </p:nvCxnSpPr>
        <p:spPr>
          <a:xfrm>
            <a:off x="4572000" y="1556792"/>
            <a:ext cx="0" cy="144016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4572000" y="1700808"/>
            <a:ext cx="0" cy="288032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619672" y="3573016"/>
            <a:ext cx="0" cy="216024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1619672" y="3573016"/>
            <a:ext cx="5827325" cy="0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7456530" y="3573016"/>
            <a:ext cx="0" cy="216024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4597923" y="3573016"/>
            <a:ext cx="0" cy="216024"/>
          </a:xfrm>
          <a:prstGeom prst="line">
            <a:avLst/>
          </a:prstGeom>
          <a:solidFill>
            <a:schemeClr val="bg1"/>
          </a:solidFill>
          <a:ln w="9525"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1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>
              <a:defRPr/>
            </a:pP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프로젝트 첫 페이지인 로그인 화면이다</a:t>
            </a:r>
            <a:endParaRPr lang="en-US" altLang="ko-KR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회원가입 버튼으로 회원페이지로 </a:t>
            </a:r>
            <a:r>
              <a:rPr lang="ko-KR" altLang="en-US" sz="700" dirty="0" err="1">
                <a:latin typeface="나눔스퀘어"/>
                <a:ea typeface="나눔스퀘어"/>
              </a:rPr>
              <a:t>이동가능하다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755058879"/>
              </p:ext>
            </p:extLst>
          </p:nvPr>
        </p:nvGraphicFramePr>
        <p:xfrm>
          <a:off x="7215188" y="4143375"/>
          <a:ext cx="1893316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로그인 아이디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입력칸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로그인 비밀번호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입력칸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1,2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번 입력 후 로그인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버튼누를시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메인페이지로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사용자에게 서비스 제공을 위해 회원가입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버튼통하여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회원가입을 해야한다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.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로그인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6997706" y="8586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8800"/>
            <a:ext cx="6113922" cy="3384376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1344111" y="2618849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4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1364064" y="2263744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3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2836913" y="1908865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1364064" y="1908865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2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>
          <a:xfrm>
            <a:off x="7215206" y="692696"/>
            <a:ext cx="1872000" cy="1242955"/>
          </a:xfrm>
        </p:spPr>
        <p:txBody>
          <a:bodyPr/>
          <a:lstStyle/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로그인 페이지에서 회원가입 버튼을 누르면 해당 페이지가 나타난다</a:t>
            </a:r>
            <a:endParaRPr lang="en-US" altLang="ko-KR" sz="700" dirty="0">
              <a:latin typeface="나눔스퀘어"/>
              <a:ea typeface="나눔스퀘어"/>
            </a:endParaRP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사이트에서 요구하는 사용자의 정보들을 입력한후 가입신청을 하면 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 lvl="0" indent="0">
              <a:buNone/>
              <a:defRPr/>
            </a:pP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369680980"/>
              </p:ext>
            </p:extLst>
          </p:nvPr>
        </p:nvGraphicFramePr>
        <p:xfrm>
          <a:off x="7215188" y="4143375"/>
          <a:ext cx="1893316" cy="141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사용자의 정보를 입력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사용자가 본인의 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MBTI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를 골라서 선택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가입 신청을 누르면 로그인 페이지로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회원가입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55" y="1412776"/>
            <a:ext cx="6112800" cy="3622319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1344111" y="1781996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3297540" y="1781996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3995936" y="2339381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3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00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3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회원가입 이후 로그인 을 하면 프로젝트 메인 페이지로 이동된다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해당페이지 네비게이션 바에서 </a:t>
            </a:r>
            <a:r>
              <a:rPr lang="en-US" altLang="ko-KR" sz="700" dirty="0">
                <a:latin typeface="나눔스퀘어"/>
                <a:ea typeface="나눔스퀘어"/>
              </a:rPr>
              <a:t>MBTI,</a:t>
            </a:r>
            <a:r>
              <a:rPr lang="ko-KR" altLang="en-US" sz="700" dirty="0">
                <a:latin typeface="나눔스퀘어"/>
                <a:ea typeface="나눔스퀘어"/>
              </a:rPr>
              <a:t>날씨</a:t>
            </a:r>
            <a:r>
              <a:rPr lang="en-US" altLang="ko-KR" sz="700" dirty="0">
                <a:latin typeface="나눔스퀘어"/>
                <a:ea typeface="나눔스퀘어"/>
              </a:rPr>
              <a:t>,</a:t>
            </a:r>
            <a:r>
              <a:rPr lang="ko-KR" altLang="en-US" sz="700" dirty="0">
                <a:latin typeface="나눔스퀘어"/>
                <a:ea typeface="나눔스퀘어"/>
              </a:rPr>
              <a:t>개발자</a:t>
            </a:r>
            <a:r>
              <a:rPr lang="en-US" altLang="ko-KR" sz="700" dirty="0">
                <a:latin typeface="나눔스퀘어"/>
                <a:ea typeface="나눔스퀘어"/>
              </a:rPr>
              <a:t>,</a:t>
            </a:r>
            <a:r>
              <a:rPr lang="ko-KR" altLang="en-US" sz="700" dirty="0">
                <a:latin typeface="나눔스퀘어"/>
                <a:ea typeface="나눔스퀘어"/>
              </a:rPr>
              <a:t>랭킹 별 추천들을 서비스 제공 받을 수 있다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 lvl="0">
              <a:defRPr/>
            </a:pPr>
            <a:r>
              <a:rPr lang="en-US" altLang="ko-KR" sz="700" dirty="0">
                <a:latin typeface="나눔스퀘어"/>
                <a:ea typeface="나눔스퀘어"/>
              </a:rPr>
              <a:t>Board </a:t>
            </a:r>
            <a:r>
              <a:rPr lang="ko-KR" altLang="en-US" sz="700" dirty="0">
                <a:latin typeface="나눔스퀘어"/>
                <a:ea typeface="나눔스퀘어"/>
              </a:rPr>
              <a:t>버튼을 누르면 게시판 페이지로 이동한다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 lvl="0">
              <a:defRPr/>
            </a:pPr>
            <a:r>
              <a:rPr lang="en-US" altLang="ko-KR" sz="700" dirty="0">
                <a:latin typeface="나눔스퀘어"/>
                <a:ea typeface="나눔스퀘어"/>
              </a:rPr>
              <a:t>Logout </a:t>
            </a:r>
            <a:r>
              <a:rPr lang="ko-KR" altLang="en-US" sz="700" dirty="0">
                <a:latin typeface="나눔스퀘어"/>
                <a:ea typeface="나눔스퀘어"/>
              </a:rPr>
              <a:t>버튼 클릭 시 첫번쨰 페이지인 로그인 페이지로 이동한다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610471659"/>
              </p:ext>
            </p:extLst>
          </p:nvPr>
        </p:nvGraphicFramePr>
        <p:xfrm>
          <a:off x="7215188" y="4143375"/>
          <a:ext cx="1893316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네이게이션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바를 통하여 사용자가 서비스를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고를수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있다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LOGOUT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버튼을 통하여 로그아웃 할 수 있다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.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메인 페이지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052736"/>
            <a:ext cx="6336704" cy="4464496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2349349" y="862143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5080541" y="846419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70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4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페이지 상단 네비게이션 바 </a:t>
            </a:r>
            <a:r>
              <a:rPr lang="en-US" altLang="ko-KR" sz="700" dirty="0" err="1">
                <a:latin typeface="나눔스퀘어"/>
                <a:ea typeface="나눔스퀘어"/>
              </a:rPr>
              <a:t>mbti</a:t>
            </a:r>
            <a:r>
              <a:rPr lang="en-US" altLang="ko-KR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>
                <a:latin typeface="나눔스퀘어"/>
                <a:ea typeface="나눔스퀘어"/>
              </a:rPr>
              <a:t>누르거나 </a:t>
            </a:r>
            <a:r>
              <a:rPr lang="ko-KR" altLang="en-US" sz="700" dirty="0" err="1">
                <a:latin typeface="나눔스퀘어"/>
                <a:ea typeface="나눔스퀘어"/>
              </a:rPr>
              <a:t>휠로</a:t>
            </a:r>
            <a:r>
              <a:rPr lang="ko-KR" altLang="en-US" sz="700" dirty="0">
                <a:latin typeface="나눔스퀘어"/>
                <a:ea typeface="나눔스퀘어"/>
              </a:rPr>
              <a:t> 페이지를 </a:t>
            </a:r>
            <a:r>
              <a:rPr lang="ko-KR" altLang="en-US" sz="700" dirty="0" err="1">
                <a:latin typeface="나눔스퀘어"/>
                <a:ea typeface="나눔스퀘어"/>
              </a:rPr>
              <a:t>내릴시</a:t>
            </a:r>
            <a:r>
              <a:rPr lang="ko-KR" altLang="en-US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 err="1">
                <a:latin typeface="나눔스퀘어"/>
                <a:ea typeface="나눔스퀘어"/>
              </a:rPr>
              <a:t>해당섹션으로</a:t>
            </a:r>
            <a:r>
              <a:rPr lang="ko-KR" altLang="en-US" sz="700" dirty="0">
                <a:latin typeface="나눔스퀘어"/>
                <a:ea typeface="나눔스퀘어"/>
              </a:rPr>
              <a:t> 이동한다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회원가입을 통한 사용자의 </a:t>
            </a:r>
            <a:r>
              <a:rPr lang="en-US" altLang="ko-KR" sz="700" dirty="0" err="1">
                <a:latin typeface="나눔스퀘어"/>
                <a:ea typeface="나눔스퀘어"/>
              </a:rPr>
              <a:t>mbti</a:t>
            </a:r>
            <a:r>
              <a:rPr lang="en-US" altLang="ko-KR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>
                <a:latin typeface="나눔스퀘어"/>
                <a:ea typeface="나눔스퀘어"/>
              </a:rPr>
              <a:t>정보를 토대로 영화를 추천한다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856452078"/>
              </p:ext>
            </p:extLst>
          </p:nvPr>
        </p:nvGraphicFramePr>
        <p:xfrm>
          <a:off x="7215188" y="4143375"/>
          <a:ext cx="1893316" cy="1691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페이지 상단 </a:t>
                      </a:r>
                      <a:r>
                        <a:rPr lang="en-US" altLang="ko-KR" sz="900" dirty="0" err="1" smtClean="0">
                          <a:latin typeface="나눔고딕"/>
                          <a:ea typeface="나눔고딕"/>
                        </a:rPr>
                        <a:t>mbti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버튼을 </a:t>
                      </a:r>
                      <a:r>
                        <a:rPr lang="ko-KR" altLang="en-US" sz="900" baseline="0" dirty="0" err="1" smtClean="0">
                          <a:latin typeface="나눔고딕"/>
                          <a:ea typeface="나눔고딕"/>
                        </a:rPr>
                        <a:t>누를시</a:t>
                      </a:r>
                      <a:r>
                        <a:rPr lang="en-US" altLang="ko-KR" sz="900" baseline="0" dirty="0" err="1" smtClean="0">
                          <a:latin typeface="나눔고딕"/>
                          <a:ea typeface="나눔고딕"/>
                        </a:rPr>
                        <a:t>mbti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err="1" smtClean="0">
                          <a:latin typeface="나눔고딕"/>
                          <a:ea typeface="나눔고딕"/>
                        </a:rPr>
                        <a:t>추천섹션으로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회원가입 때 기입한 </a:t>
                      </a:r>
                      <a:r>
                        <a:rPr lang="en-US" altLang="ko-KR" sz="900" dirty="0" err="1" smtClean="0">
                          <a:latin typeface="나눔고딕"/>
                          <a:ea typeface="나눔고딕"/>
                        </a:rPr>
                        <a:t>mbti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와 같은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 글과 그 </a:t>
                      </a:r>
                      <a:r>
                        <a:rPr lang="en-US" altLang="ko-KR" sz="900" baseline="0" dirty="0" err="1" smtClean="0">
                          <a:latin typeface="나눔고딕"/>
                          <a:ea typeface="나눔고딕"/>
                        </a:rPr>
                        <a:t>mbti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의 설명이 나온다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.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영화추천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 err="1">
                <a:latin typeface="나눔스퀘어"/>
                <a:ea typeface="나눔스퀘어"/>
              </a:rPr>
              <a:t>Mbti</a:t>
            </a:r>
            <a:r>
              <a:rPr kumimoji="0" lang="en-US" dirty="0">
                <a:latin typeface="나눔스퀘어"/>
                <a:ea typeface="나눔스퀘어"/>
              </a:rPr>
              <a:t> </a:t>
            </a:r>
            <a:r>
              <a:rPr kumimoji="0" lang="ko-KR" altLang="en-US" dirty="0">
                <a:latin typeface="나눔스퀘어"/>
                <a:ea typeface="나눔스퀘어"/>
              </a:rPr>
              <a:t>추천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6680687" cy="4287133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1169753" y="1777038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2915816" y="999222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930975" y="2883380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3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80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5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페이지 상단 네비게이션 바 </a:t>
            </a:r>
            <a:r>
              <a:rPr lang="en-US" altLang="ko-KR" sz="700" dirty="0">
                <a:latin typeface="나눔스퀘어"/>
                <a:ea typeface="나눔스퀘어"/>
              </a:rPr>
              <a:t>weather </a:t>
            </a:r>
            <a:r>
              <a:rPr lang="ko-KR" altLang="en-US" sz="700" dirty="0">
                <a:latin typeface="나눔스퀘어"/>
                <a:ea typeface="나눔스퀘어"/>
              </a:rPr>
              <a:t>누르거나 </a:t>
            </a:r>
            <a:r>
              <a:rPr lang="ko-KR" altLang="en-US" sz="700" dirty="0" err="1">
                <a:latin typeface="나눔스퀘어"/>
                <a:ea typeface="나눔스퀘어"/>
              </a:rPr>
              <a:t>휠로</a:t>
            </a:r>
            <a:r>
              <a:rPr lang="ko-KR" altLang="en-US" sz="700" dirty="0">
                <a:latin typeface="나눔스퀘어"/>
                <a:ea typeface="나눔스퀘어"/>
              </a:rPr>
              <a:t> 페이지를 </a:t>
            </a:r>
            <a:r>
              <a:rPr lang="ko-KR" altLang="en-US" sz="700" dirty="0" err="1">
                <a:latin typeface="나눔스퀘어"/>
                <a:ea typeface="나눔스퀘어"/>
              </a:rPr>
              <a:t>내릴시</a:t>
            </a:r>
            <a:r>
              <a:rPr lang="ko-KR" altLang="en-US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 err="1">
                <a:latin typeface="나눔스퀘어"/>
                <a:ea typeface="나눔스퀘어"/>
              </a:rPr>
              <a:t>해당섹션으로</a:t>
            </a:r>
            <a:r>
              <a:rPr lang="ko-KR" altLang="en-US" sz="700" dirty="0">
                <a:latin typeface="나눔스퀘어"/>
                <a:ea typeface="나눔스퀘어"/>
              </a:rPr>
              <a:t> 이동한다</a:t>
            </a:r>
            <a:endParaRPr lang="en-US" altLang="ko-KR" sz="700" dirty="0">
              <a:latin typeface="나눔스퀘어"/>
              <a:ea typeface="나눔스퀘어"/>
            </a:endParaRP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로그인 후 </a:t>
            </a:r>
            <a:r>
              <a:rPr lang="ko-KR" altLang="en-US" sz="700" dirty="0" err="1">
                <a:latin typeface="나눔스퀘어"/>
                <a:ea typeface="나눔스퀘어"/>
              </a:rPr>
              <a:t>메인페이지로</a:t>
            </a:r>
            <a:r>
              <a:rPr lang="ko-KR" altLang="en-US" sz="700" dirty="0">
                <a:latin typeface="나눔스퀘어"/>
                <a:ea typeface="나눔스퀘어"/>
              </a:rPr>
              <a:t> 이동되면 사용자의 위치정보수집 동의 창이 뜨는데 수락을 </a:t>
            </a:r>
            <a:r>
              <a:rPr lang="ko-KR" altLang="en-US" sz="700" dirty="0" err="1">
                <a:latin typeface="나눔스퀘어"/>
                <a:ea typeface="나눔스퀘어"/>
              </a:rPr>
              <a:t>누를시</a:t>
            </a:r>
            <a:r>
              <a:rPr lang="ko-KR" altLang="en-US" sz="700" dirty="0">
                <a:latin typeface="나눔스퀘어"/>
                <a:ea typeface="나눔스퀘어"/>
              </a:rPr>
              <a:t> 사용자의 위치를 토대로 날씨 정보 및 영화추천을 해준다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154757667"/>
              </p:ext>
            </p:extLst>
          </p:nvPr>
        </p:nvGraphicFramePr>
        <p:xfrm>
          <a:off x="7215188" y="4143375"/>
          <a:ext cx="1893316" cy="141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Weather</a:t>
                      </a:r>
                      <a:r>
                        <a:rPr lang="en-US" altLang="ko-KR" sz="900" baseline="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버튼을 </a:t>
                      </a:r>
                      <a:r>
                        <a:rPr lang="ko-KR" altLang="en-US" sz="900" baseline="0" dirty="0" err="1" smtClean="0">
                          <a:latin typeface="나눔고딕"/>
                          <a:ea typeface="나눔고딕"/>
                        </a:rPr>
                        <a:t>클릭시</a:t>
                      </a:r>
                      <a:r>
                        <a:rPr lang="ko-KR" altLang="en-US" sz="900" baseline="0" dirty="0" smtClean="0">
                          <a:latin typeface="나눔고딕"/>
                          <a:ea typeface="나눔고딕"/>
                        </a:rPr>
                        <a:t> 날씨 영화페이지로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사용자의 위치기반 동의를 받아 날씨정보를 제공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영화추천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날씨 추천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6624736" cy="4392488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3131840" y="1043097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344111" y="1623383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957482" y="3290285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3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74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>
                <a:latin typeface="나눔스퀘어"/>
                <a:ea typeface="나눔스퀘어"/>
              </a:rPr>
              <a:t>6</a:t>
            </a:r>
            <a:endParaRPr lang="ko-KR" altLang="en-US" dirty="0">
              <a:latin typeface="나눔스퀘어"/>
              <a:ea typeface="나눔스퀘어"/>
            </a:endParaRPr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페이지 상단 네비게이션 바 </a:t>
            </a:r>
            <a:r>
              <a:rPr lang="en-US" altLang="ko-KR" sz="700" dirty="0">
                <a:latin typeface="나눔스퀘어"/>
                <a:ea typeface="나눔스퀘어"/>
              </a:rPr>
              <a:t>developer</a:t>
            </a:r>
            <a:r>
              <a:rPr lang="ko-KR" altLang="en-US" sz="700" dirty="0">
                <a:latin typeface="나눔스퀘어"/>
                <a:ea typeface="나눔스퀘어"/>
              </a:rPr>
              <a:t> 누르거나 </a:t>
            </a:r>
            <a:r>
              <a:rPr lang="ko-KR" altLang="en-US" sz="700" dirty="0" err="1">
                <a:latin typeface="나눔스퀘어"/>
                <a:ea typeface="나눔스퀘어"/>
              </a:rPr>
              <a:t>휠로</a:t>
            </a:r>
            <a:r>
              <a:rPr lang="ko-KR" altLang="en-US" sz="700" dirty="0">
                <a:latin typeface="나눔스퀘어"/>
                <a:ea typeface="나눔스퀘어"/>
              </a:rPr>
              <a:t> 페이지를 </a:t>
            </a:r>
            <a:r>
              <a:rPr lang="ko-KR" altLang="en-US" sz="700" dirty="0" err="1">
                <a:latin typeface="나눔스퀘어"/>
                <a:ea typeface="나눔스퀘어"/>
              </a:rPr>
              <a:t>내릴시</a:t>
            </a:r>
            <a:r>
              <a:rPr lang="ko-KR" altLang="en-US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 err="1">
                <a:latin typeface="나눔스퀘어"/>
                <a:ea typeface="나눔스퀘어"/>
              </a:rPr>
              <a:t>해당섹션으로</a:t>
            </a:r>
            <a:r>
              <a:rPr lang="ko-KR" altLang="en-US" sz="700" dirty="0">
                <a:latin typeface="나눔스퀘어"/>
                <a:ea typeface="나눔스퀘어"/>
              </a:rPr>
              <a:t> 이동한다</a:t>
            </a:r>
            <a:endParaRPr lang="en-US" altLang="ko-KR" sz="700" dirty="0">
              <a:latin typeface="나눔스퀘어"/>
              <a:ea typeface="나눔스퀘어"/>
            </a:endParaRPr>
          </a:p>
          <a:p>
            <a:pPr lvl="0">
              <a:defRPr/>
            </a:pPr>
            <a:r>
              <a:rPr lang="ko-KR" altLang="en-US" sz="700" dirty="0">
                <a:latin typeface="나눔스퀘어"/>
                <a:ea typeface="나눔스퀘어"/>
              </a:rPr>
              <a:t>프로젝트에 참여한 개발자들의 </a:t>
            </a:r>
            <a:r>
              <a:rPr lang="en-US" altLang="ko-KR" sz="700" dirty="0">
                <a:latin typeface="나눔스퀘어"/>
                <a:ea typeface="나눔스퀘어"/>
              </a:rPr>
              <a:t>MBTI </a:t>
            </a:r>
            <a:r>
              <a:rPr lang="ko-KR" altLang="en-US" sz="700" dirty="0">
                <a:latin typeface="나눔스퀘어"/>
                <a:ea typeface="나눔스퀘어"/>
              </a:rPr>
              <a:t>정보를 </a:t>
            </a:r>
            <a:r>
              <a:rPr lang="ko-KR" altLang="en-US" sz="700" dirty="0" err="1">
                <a:latin typeface="나눔스퀘어"/>
                <a:ea typeface="나눔스퀘어"/>
              </a:rPr>
              <a:t>확인할수있으며</a:t>
            </a:r>
            <a:r>
              <a:rPr lang="ko-KR" altLang="en-US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 err="1">
                <a:latin typeface="나눔스퀘어"/>
                <a:ea typeface="나눔스퀘어"/>
              </a:rPr>
              <a:t>미모티콘</a:t>
            </a:r>
            <a:r>
              <a:rPr lang="ko-KR" altLang="en-US" sz="700" dirty="0">
                <a:latin typeface="나눔스퀘어"/>
                <a:ea typeface="나눔스퀘어"/>
              </a:rPr>
              <a:t> </a:t>
            </a:r>
            <a:r>
              <a:rPr lang="ko-KR" altLang="en-US" sz="700" dirty="0" err="1">
                <a:latin typeface="나눔스퀘어"/>
                <a:ea typeface="나눔스퀘어"/>
              </a:rPr>
              <a:t>클릭시</a:t>
            </a:r>
            <a:r>
              <a:rPr lang="ko-KR" altLang="en-US" sz="700" dirty="0">
                <a:latin typeface="나눔스퀘어"/>
                <a:ea typeface="나눔스퀘어"/>
              </a:rPr>
              <a:t> 해당하는 개발자의 영화추천을</a:t>
            </a:r>
            <a:r>
              <a:rPr lang="en-US" altLang="ko-KR" sz="700" dirty="0">
                <a:latin typeface="나눔스퀘어"/>
                <a:ea typeface="나눔스퀘어"/>
              </a:rPr>
              <a:t> 3</a:t>
            </a:r>
            <a:r>
              <a:rPr lang="ko-KR" altLang="en-US" sz="700" dirty="0">
                <a:latin typeface="나눔스퀘어"/>
                <a:ea typeface="나눔스퀘어"/>
              </a:rPr>
              <a:t>개를 </a:t>
            </a:r>
            <a:r>
              <a:rPr lang="ko-KR" altLang="en-US" sz="700" dirty="0" err="1">
                <a:latin typeface="나눔스퀘어"/>
                <a:ea typeface="나눔스퀘어"/>
              </a:rPr>
              <a:t>모달창으로</a:t>
            </a:r>
            <a:r>
              <a:rPr lang="ko-KR" altLang="en-US" sz="700" dirty="0">
                <a:latin typeface="나눔스퀘어"/>
                <a:ea typeface="나눔스퀘어"/>
              </a:rPr>
              <a:t> 보여준다</a:t>
            </a:r>
            <a:r>
              <a:rPr lang="en-US" altLang="ko-KR" sz="700" dirty="0">
                <a:latin typeface="나눔스퀘어"/>
                <a:ea typeface="나눔스퀘어"/>
              </a:rPr>
              <a:t>.</a:t>
            </a:r>
            <a:endParaRPr lang="ko-KR" altLang="en-US" sz="700" dirty="0">
              <a:latin typeface="나눔스퀘어"/>
              <a:ea typeface="나눔스퀘어"/>
            </a:endParaRPr>
          </a:p>
          <a:p>
            <a:pPr indent="0">
              <a:buNone/>
              <a:defRPr/>
            </a:pPr>
            <a:endParaRPr lang="en-US" altLang="ko-KR" sz="700" dirty="0">
              <a:latin typeface="나눔스퀘어"/>
              <a:ea typeface="나눔스퀘어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640383259"/>
              </p:ext>
            </p:extLst>
          </p:nvPr>
        </p:nvGraphicFramePr>
        <p:xfrm>
          <a:off x="7215188" y="4143375"/>
          <a:ext cx="1893316" cy="1554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1</a:t>
                      </a: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Developer 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버튼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클릭시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개발자 추천으로 이동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개발자의 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MBTI 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정보와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미모티콘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클릭시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ko-KR" altLang="en-US" sz="900" dirty="0" err="1" smtClean="0">
                          <a:latin typeface="나눔고딕"/>
                          <a:ea typeface="나눔고딕"/>
                        </a:rPr>
                        <a:t>모달창으로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 </a:t>
                      </a:r>
                      <a:r>
                        <a:rPr lang="en-US" altLang="ko-KR" sz="900" dirty="0" smtClean="0">
                          <a:latin typeface="나눔고딕"/>
                          <a:ea typeface="나눔고딕"/>
                        </a:rPr>
                        <a:t>3</a:t>
                      </a:r>
                      <a:r>
                        <a:rPr lang="ko-KR" altLang="en-US" sz="900" dirty="0" smtClean="0">
                          <a:latin typeface="나눔고딕"/>
                          <a:ea typeface="나눔고딕"/>
                        </a:rPr>
                        <a:t>개 추천</a:t>
                      </a: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900">
                          <a:latin typeface="나눔고딕"/>
                          <a:ea typeface="나눔고딕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900" dirty="0">
                        <a:latin typeface="나눔고딕"/>
                        <a:ea typeface="나눔고딕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텍스트 개체 틀 14"/>
          <p:cNvSpPr txBox="1"/>
          <p:nvPr/>
        </p:nvSpPr>
        <p:spPr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 err="1">
                <a:latin typeface="나눔스퀘어"/>
                <a:ea typeface="나눔스퀘어"/>
              </a:rPr>
              <a:t>머신모닝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7" name="텍스트 개체 틀 14"/>
          <p:cNvSpPr txBox="1"/>
          <p:nvPr/>
        </p:nvSpPr>
        <p:spPr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ko-KR" altLang="en-US" dirty="0">
                <a:latin typeface="나눔스퀘어"/>
                <a:ea typeface="나눔스퀘어"/>
              </a:rPr>
              <a:t>개발자 추천</a:t>
            </a:r>
            <a:endParaRPr kumimoji="0" lang="en-US" dirty="0">
              <a:latin typeface="나눔스퀘어"/>
              <a:ea typeface="나눔스퀘어"/>
            </a:endParaRPr>
          </a:p>
        </p:txBody>
      </p:sp>
      <p:sp>
        <p:nvSpPr>
          <p:cNvPr id="18" name="텍스트 개체 틀 14"/>
          <p:cNvSpPr txBox="1"/>
          <p:nvPr/>
        </p:nvSpPr>
        <p:spPr>
          <a:xfrm>
            <a:off x="7000878" y="0"/>
            <a:ext cx="995722" cy="273026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dirty="0">
                <a:latin typeface="나눔스퀘어"/>
                <a:ea typeface="나눔스퀘어"/>
              </a:rPr>
              <a:t>2022.12.26</a:t>
            </a:r>
          </a:p>
        </p:txBody>
      </p:sp>
      <p:pic>
        <p:nvPicPr>
          <p:cNvPr id="4" name="그림 3"/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098198"/>
            <a:ext cx="6495602" cy="4464496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3478924" y="908720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>
                <a:solidFill>
                  <a:srgbClr val="FFFF00"/>
                </a:solidFill>
              </a:rPr>
              <a:t>1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1259632" y="2302223"/>
            <a:ext cx="348715" cy="30731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>
                <a:solidFill>
                  <a:srgbClr val="FFFF00"/>
                </a:solidFill>
              </a:rPr>
              <a:t>2</a:t>
            </a:r>
            <a:endParaRPr lang="ko-KR" altLang="en-US" sz="1100" b="1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280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컨설팅본부_프리젠테이션_기본 v2009062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/>
      </a:spPr>
      <a:bodyPr rtlCol="0" anchor="ctr"/>
      <a:lstStyle>
        <a:defPPr algn="ctr">
          <a:defRPr sz="11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solidFill>
          <a:schemeClr val="bg1"/>
        </a:solidFill>
        <a:ln w="9525"/>
        <a:effectLst/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none" rtlCol="0">
        <a:spAutoFit/>
      </a:bodyPr>
      <a:lstStyle>
        <a:defPPr>
          <a:defRPr sz="1000" dirty="0" smtClean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465</Words>
  <Application>Microsoft Office PowerPoint</Application>
  <PresentationFormat>화면 슬라이드 쇼(4:3)</PresentationFormat>
  <Paragraphs>178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굴림</vt:lpstr>
      <vt:lpstr>나눔고딕</vt:lpstr>
      <vt:lpstr>나눔스퀘어</vt:lpstr>
      <vt:lpstr>나눔스퀘어 ExtraBold</vt:lpstr>
      <vt:lpstr>맑은 고딕</vt:lpstr>
      <vt:lpstr>Arial</vt:lpstr>
      <vt:lpstr>Verdana</vt:lpstr>
      <vt:lpstr>Wingdings</vt:lpstr>
      <vt:lpstr>컨설팅본부_프리젠테이션_기본 v20090629</vt:lpstr>
      <vt:lpstr> 화면 설계서 과제명 </vt:lpstr>
      <vt:lpstr>서비스 흐름도</vt:lpstr>
      <vt:lpstr>메뉴구성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상황기반 스마트폰 통역 서비스 개발</dc:title>
  <dc:creator>Qlaser</dc:creator>
  <cp:lastModifiedBy>123</cp:lastModifiedBy>
  <cp:revision>1411</cp:revision>
  <dcterms:created xsi:type="dcterms:W3CDTF">2009-06-30T03:37:15Z</dcterms:created>
  <dcterms:modified xsi:type="dcterms:W3CDTF">2022-12-27T01:07:59Z</dcterms:modified>
  <cp:version/>
</cp:coreProperties>
</file>

<file path=docProps/thumbnail.jpeg>
</file>